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6" r:id="rId5"/>
    <p:sldId id="258" r:id="rId6"/>
    <p:sldId id="264" r:id="rId7"/>
    <p:sldId id="269" r:id="rId8"/>
    <p:sldId id="270" r:id="rId9"/>
    <p:sldId id="268" r:id="rId10"/>
    <p:sldId id="274" r:id="rId11"/>
    <p:sldId id="261" r:id="rId12"/>
    <p:sldId id="278" r:id="rId13"/>
    <p:sldId id="277" r:id="rId14"/>
    <p:sldId id="279" r:id="rId15"/>
    <p:sldId id="276" r:id="rId16"/>
    <p:sldId id="280" r:id="rId17"/>
    <p:sldId id="281" r:id="rId18"/>
    <p:sldId id="263" r:id="rId19"/>
    <p:sldId id="284" r:id="rId20"/>
    <p:sldId id="272" r:id="rId21"/>
    <p:sldId id="28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BAC"/>
    <a:srgbClr val="164C90"/>
    <a:srgbClr val="4D9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62" autoAdjust="0"/>
  </p:normalViewPr>
  <p:slideViewPr>
    <p:cSldViewPr snapToGrid="0">
      <p:cViewPr varScale="1">
        <p:scale>
          <a:sx n="96" d="100"/>
          <a:sy n="96" d="100"/>
        </p:scale>
        <p:origin x="4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63B-33CD-41A0-B961-3972C0A40F5E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F953A-ED9C-4F06-B9E1-0FE9B444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3D4D-7A5F-E1D0-BAAB-B9E68EAB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824CF-5EC0-DFCF-138E-532E0026A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FEB29-E98F-18C4-917A-40A095921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tandem mass tag mass spectrometry (TMT-MS)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3778D-6B06-5357-CC3E-3E8609A68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29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C80B-FBFB-2327-9B79-4A8D8F01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1288B-4F73-CC66-471E-330F96A41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F7446-8E81-3974-1F9F-AF5974CBF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SFG proteins arranged by their assigned module. Protein pairs within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same module (bounded by dashed squares) display a higher correlation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than protein pairs belonging to separate modules. A short functional label was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assigned to each module (‘transcription’, ‘chromatin’, etc.) based on its more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highly enriched GO terms.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Most modules in one region have one or more highly overlapping modules in the other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region (number of overlapping proteins shown in white text when −log10(</a:t>
            </a:r>
            <a:r>
              <a:rPr lang="en-US" sz="1800" b="0" i="1" u="none" strike="noStrike" baseline="0" dirty="0">
                <a:latin typeface="HardingText-RegularItalic"/>
              </a:rPr>
              <a:t>P</a:t>
            </a:r>
            <a:r>
              <a:rPr lang="en-US" sz="1800" b="0" i="0" u="none" strike="noStrike" baseline="0" dirty="0">
                <a:latin typeface="HardingText-Regular"/>
              </a:rPr>
              <a:t>) &gt; 14),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D15BB-9977-8DEF-C763-AFD7B7722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8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5586E-EA3F-7C2F-D36F-E46974A0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944F3-CD14-6545-54A5-D717A0564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18BF6-C6F4-E385-0806-15A7D46E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BB8ED-C146-F41C-5793-AFCDB0F5C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27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544B-B623-0902-C59D-68F10BD5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16199-282A-7AAC-B4F4-A2385B20E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BB806-F6BD-A279-B7D4-39A41077E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61DDB-712A-719B-BDD1-298B03CDD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99DCC-E99E-11E9-6B86-16AAD525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637F4-2D70-818F-0CC9-799BAC17A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0CB4B-FD06-C976-19EB-DD752A54F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Digital 3D reconstruction used for estimating spine density and morphometric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attributes, including head diameter, length and volume, and assigning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subclasses. Blue indicates thin spines, green indicates mushroom spines,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red indicates stubby spines and yellow indicates filopodia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320B8-C7EA-0486-E872-CF8BF4FEE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CA4B-CF3F-DD96-A470-884CF71E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7BA43-A137-42A4-0D26-DB770DE24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E8EEA-54DA-9D63-F27D-DE92B9C48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a</a:t>
            </a:r>
            <a:r>
              <a:rPr lang="en-US" sz="1800" b="0" i="0" u="none" strike="noStrike" baseline="0" dirty="0">
                <a:latin typeface="HardingText-Regular"/>
              </a:rPr>
              <a:t>, Protein abundance of SFG synaptic module plotted against its dendritic spine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fit. Each dot corresponds to an individual and the red dashed line corresponds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to the linear fit between protein abundance and the dendritic spine fit values of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individuals.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c</a:t>
            </a:r>
            <a:r>
              <a:rPr lang="en-US" sz="1800" b="0" i="0" u="none" strike="noStrike" baseline="0" dirty="0">
                <a:latin typeface="HardingText-Regular"/>
              </a:rPr>
              <a:t>, Partial contribution of each attribute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toward the dendritic spine fit.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6745-5D88-69BB-C58A-8333FB2DE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D3722-68F8-A44F-A31E-6942F165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2E10A-2DBC-A223-1141-7CB274BF4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93779-6EA1-489D-8887-4893FD59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Functional connectivity (with confounds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regressed out) fitted by the dendritic spine component of SFG and ITG synaptic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protein modules. Each red dot corresponds to the functional connectivity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value of an individual with the red line visualizing how far it is from the fitted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surface. The large curvature indicates a strong interaction effect of the modules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on functional connectivity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r>
              <a:rPr lang="en-US" dirty="0"/>
              <a:t>The Histograms: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X-axis: Represents -log10(P) values of the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Y-axis: Shows the number of edges (connections) at each association strength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shape represents the distribution of association strengths across all brain region pairs tested</a:t>
            </a:r>
          </a:p>
          <a:p>
            <a:r>
              <a:rPr lang="en-US" dirty="0"/>
              <a:t>The Red Vertical Line: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Represents the -log10(P) value for the SFG-ITG connection specifically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Fig 5e (functional connectivity): P = 0.0174 (-log10(P) ≈ 1.76)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Fig 5g (structural covariation): P = 0.0034 (-log10(P) ≈ 2.47)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line serves as a reference point to show how many other connections had stronger (to the right) or weaker (to the left) associations</a:t>
            </a:r>
          </a:p>
          <a:p>
            <a:r>
              <a:rPr lang="en-US" dirty="0"/>
              <a:t>The scattered dots above show the actual connections: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dot represents a specific region-pair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Their x-position aligns with their association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 dots = connections involving SFG or ITG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Yellow dots = connections between other regions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5EDF-C993-E1F1-50CC-7D97BF217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3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A451A-1269-CD68-E965-378B1F7E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B8386-4C50-E126-FB6E-C795C2456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C6A54-CF2E-5F56-E2D4-0782A8771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E4BD-C21F-B5A2-E1D4-A22ECD97D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85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2DCD-87A2-E23B-DB99-590AA90D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128617-BE75-BFEF-1127-618F29AC0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87610-8258-ADD5-D088-B1FB62234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how well dendritic spine attributes predict protein abundance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X-axis: R² values of these "dendritic spine fits"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Y-axis: Number of proteins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distributions for both SFG (green) and ITG (blue)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Key finding: 99% of proteins had R² &gt; 0.1, meaning spine morphology explains some variation in most proteins</a:t>
            </a:r>
          </a:p>
          <a:p>
            <a:r>
              <a:rPr lang="en-US" sz="2800" dirty="0"/>
              <a:t>Figure 6b &amp; 6d: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 protein clusters based on how they relate to spine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Each cluster is labeled with its main function based on GO terms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-log10(P) values indicate how significantly these clusters overlap with proteins associated with functional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6b shows SFG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6d shows ITG clusters</a:t>
            </a:r>
          </a:p>
          <a:p>
            <a:r>
              <a:rPr lang="en-US" sz="2800" dirty="0"/>
              <a:t>Figure 6c: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which spine attributes were most important for each cluster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Y-axis lists all spine measurements (density, length, head diameter, volume for each spine type)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Color intensity shows the partial R² - how much each attribute contributed to predicting protein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this for both SFG (green) and ITG (blue)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Reveals different clusters of proteins are predicted by different spine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patterns were aligned between regions using Hungarian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A61C0-091A-A7BF-06A1-1188D6C21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74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F22E-FD0B-9364-ED25-BBFFF45E4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18022-2301-8CC2-2BAA-1B2B3F77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2772D-9793-6099-5347-3AF3666F4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BF441-CB00-BB41-1E2A-B627A1A7B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3EB7-AD84-A178-E999-3B2D432A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769DD-F332-4812-BDC8-83702DFD8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C1A19-8A3E-4D37-610E-AECE67314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2489-D233-F343-EAD4-AFA23DEAF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744C-E7D4-6D45-AAD4-05946878E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AE6F7C-EE5A-5782-9D7C-22FA9FEA8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DB8BF-7531-DBBD-845A-F88EB3530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22E40-4BC6-9863-7E80-67066BBEE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7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8BF1-16DC-DE2A-CB58-EC6F1311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500D4-42F8-3AD7-FC50-9668284B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05AC9-3634-067F-950B-8118C834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relationship between BOLD and neural activity is complex, with several leading interpretations:</a:t>
            </a:r>
          </a:p>
          <a:p>
            <a:pPr>
              <a:buFont typeface="+mj-lt"/>
              <a:buAutoNum type="arabicPeriod"/>
            </a:pPr>
            <a:r>
              <a:rPr lang="en-US" dirty="0"/>
              <a:t>Local Field Potentials (LFPs):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Many studies suggest BOLD correlates strongly with LFPs, particularly in the gamma band (30-80 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correlation is often stronger than with action potentials/spikes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relationship makes sense mechanistically since LFPs reflect integrated synaptic activity in a local area, which drives metabolic demand</a:t>
            </a:r>
          </a:p>
          <a:p>
            <a:pPr>
              <a:buFont typeface="+mj-lt"/>
              <a:buAutoNum type="arabicPeriod" startAt="2"/>
            </a:pPr>
            <a:r>
              <a:rPr lang="en-US" dirty="0"/>
              <a:t>Input/Synaptic Activity: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BOLD may primarily reflect incoming synaptic activity rather than output spiking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includes both excitatory and inhibitory postsynaptic potentials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energetic costs of synaptic transmission drive blood flow changes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Neurometabolic Coupling: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BOLD reflects local changes in blood oxygenation and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changes occur in response to increased metabolic demands from neural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There's a complex cascade: neural activity → metabolic demand → vasodilation → blood flow changes → BOLD signal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524B-FA7B-5989-A3A6-BB32C8832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8E3AE-8888-4773-CF81-77D8F6C3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9597B-B7CA-0B39-8DFB-BC4903F46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F3C86-FDA0-DCF5-5E4D-2DA4848E5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5CFC6-5166-2D21-1A63-EE5C6D8FE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0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CF4E-9596-B766-BB75-752BECA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3D07D-56D0-40F1-A8D6-C03DCE39A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597C5-8CF3-1BF9-58F3-8458E9047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BC101-3FC5-2FB3-E865-72CD5FEC3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3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FC49-C871-95AF-5359-7E2A0EB5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C8BF-EA73-3291-652E-FA22FBC64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707C1-9DEF-F4D9-0FFE-B73DED1E9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DD1E0-5B3E-4C77-5F0E-AEC6B99FA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0563-4B6C-261E-CD7A-80E0FF9A5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FCA56-5F12-112D-5451-1F8AA4ED4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200E1-4C7F-C390-FBD9-64B8190A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2C6D7-B9C9-5885-2161-72B0C7B1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9738-E56C-2307-D370-CA9C2436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A10F9-9D68-118D-7E9B-6F9F7D73C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F0773-09EA-37C0-A571-3796E6BC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2FA13-352B-D584-2619-8DBC7492C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BFBBC-6568-F1DA-0B07-0C0F8EDA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8FBFC-E8A5-6174-F13D-F0D068E34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86D2A-E5E4-C545-BBFB-0F85C89A6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C6C7-B4F9-688C-2F2F-6210D7730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51E3-998D-1218-D4AA-D65B49CA1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031FD-8E3F-330B-CA49-BAC25E28E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26E2D-953F-453B-D407-2E0058332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Molecular measurements were then used to predict functional connectivity and structural covariance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8605C-3BA7-762E-3385-E77C00787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07EA-B1AA-6F96-9AF1-B55C3A9C1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D3979-4109-9CB7-3340-56D7FE38C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5E26B-D68E-8D32-DD99-31BF4A2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84DB-7517-7590-99FB-F69DFD1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2EB9-2C5C-8A12-0830-663B0985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3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9AFC-14C7-8602-FA72-96AB1226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2BEBD-D809-4223-DEDE-1EF01F3D9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25B7-B4E2-5E1A-5ED9-7D447597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C31D-D982-16A3-2113-FBC053D2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AE0A9-5020-EF9C-58B1-7A2F6859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A981D-D56F-07F5-E5E2-DA37AACE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84659-38E1-0520-C4B9-00E0A9112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23469-3327-05D5-50CD-DDD4BB0A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F3F5-7B46-C4F9-49BE-BCD634DB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A2FE-EA70-292B-E2F9-0EF0862F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0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6BA1-8BD6-04FB-73AC-5D09BC5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813F6-F78E-9E54-F584-CDC45319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98492-3052-9A7E-8477-30620959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9609-E537-0F9E-CD2E-57F298B8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0E1E-59BE-8314-3784-1D221909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26AF-CF11-8856-790C-8E3FB74C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AA328-4677-6C46-3B82-B62B3DC06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04BF-FDED-341F-C479-863BA12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15F-C665-C09C-E31C-D3DB059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4AD7B-91B8-B208-37DF-D0FE293F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91A6-5B2B-6038-E33D-37D078E6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0054-33D6-689E-8D64-EEE7BCA85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3D2A4-2023-8BF7-70CC-6AE45A40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4A410-C2EB-DBD1-D580-3F25032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61026-F671-655D-AB0E-6507E7F7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90275-A277-B198-73DF-25D51DBD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7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536A-D7FA-9FFA-BA28-327DBDB8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8D341-07FB-8C68-F3D2-151B0868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6D4BF-4FAA-0921-6124-D58F4C977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30F0A-1439-701B-9766-AAC80947A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FC90F-2456-CC31-5500-D283DC7AD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76D15-2E01-3E6D-68F6-55BFC42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35DED-368B-3FA8-D886-421CA3BF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88F1F-196D-5665-8140-5844469A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9A6E-3814-B108-4997-E813D04B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5CFAD-B8A4-3E27-F05B-D7AF3ECE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0D2D7-0FB8-4CE9-FE6A-1B0EC81F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797B5-4F79-B5C6-5A76-7EEF913F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87950-CC92-CB8F-3DCB-0DE8576C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C227A-F814-312D-CE44-DE6F1326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7D47D-9A8A-E131-9DBE-94479224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4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318A-197B-C1C4-4AF8-75EF2D3A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9B1-4354-C588-4ED5-2132AE2A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00614-2687-64A4-7BA6-B621B336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30C61-BE64-9A1E-7715-C1806E28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DB360-1DC2-254D-0E02-6D8CA430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E91D6-C5A6-6373-708D-8DE26430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D407-727C-57B8-F642-1C0A717C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28675-4EB8-A006-E821-0731148E0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6AFC8-062B-3A85-5EA9-3F774888F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F0AC9-0D2D-03E8-092A-541C5A66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F365-E340-0C09-DA68-C86BAA8F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DBFFF-46D1-C78F-DF81-FAC01AD7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4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C0F2F-30FD-EB69-6A9A-774621AB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F58FA-C8C6-FE32-6DEF-324CD6501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E117-5160-91C3-95B0-C06D3EA67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6262E-880F-46DA-B9FF-20FA66BB6E68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3800-64A2-9D56-BBD2-65D435C84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E9056-A66E-FEEA-04E1-D9DCBE5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7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6E3-FCA0-B665-106E-4362E144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77" y="1214438"/>
            <a:ext cx="11758246" cy="2387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Integration across biophysical scales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identifies molecular and cellular 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correlates of person-to-person 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variability in human brain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96E1C-0F63-4A87-319A-94F61AF76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Ng et al.</a:t>
            </a:r>
          </a:p>
          <a:p>
            <a:r>
              <a:rPr lang="en-US" dirty="0">
                <a:latin typeface="Bahnschrift" panose="020B0502040204020203" pitchFamily="34" charset="0"/>
              </a:rPr>
              <a:t>Nature Neuroscience – October 2024</a:t>
            </a:r>
          </a:p>
        </p:txBody>
      </p:sp>
    </p:spTree>
    <p:extLst>
      <p:ext uri="{BB962C8B-B14F-4D97-AF65-F5344CB8AC3E}">
        <p14:creationId xmlns:p14="http://schemas.microsoft.com/office/powerpoint/2010/main" val="485799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382D-75D7-026B-5E69-FA84CB72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A1987FF-D7A0-CCC2-4798-3A25044C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684" y="56679"/>
            <a:ext cx="8866631" cy="674464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AB768-EE28-DD0C-F697-F3D1A47B1A26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80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30E6-E5B7-A803-BE0D-A85F350A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20E3-97D4-ECB6-C09D-3AFE5E9F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Molecular Systems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CB5A-72B3-9DEC-7AAB-2EB6B2C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7476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7,788 proteins were measured using TMT-MS.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Then clustered into co-abundance modules using SpeakEasy2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 protein covariance matrices were labeled based on highly-enriched Gene Ontology terms.</a:t>
            </a:r>
          </a:p>
        </p:txBody>
      </p:sp>
    </p:spTree>
    <p:extLst>
      <p:ext uri="{BB962C8B-B14F-4D97-AF65-F5344CB8AC3E}">
        <p14:creationId xmlns:p14="http://schemas.microsoft.com/office/powerpoint/2010/main" val="2876267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2409-569E-B4A7-E49F-964399C0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3447-3EEC-42C0-410B-9EDF939434E6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3</a:t>
            </a:r>
            <a:endParaRPr lang="en-US" sz="3600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AA98E152-8924-2ED0-2681-8D121AD32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467" y="0"/>
            <a:ext cx="7157064" cy="68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345D-B0B0-20B8-FBDE-FEB8133E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D450-701F-FE8A-65CA-F9C1CE37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FC Prediction Using Synaptic Expression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E003-5961-471B-EB6F-E64E1904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SFG-ITG connectivity was not associated with synaptic expression modules (P = 0.0532)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Nor were any individual proteins significantly predictive.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However, adding cellular context helped… </a:t>
            </a:r>
          </a:p>
        </p:txBody>
      </p:sp>
    </p:spTree>
    <p:extLst>
      <p:ext uri="{BB962C8B-B14F-4D97-AF65-F5344CB8AC3E}">
        <p14:creationId xmlns:p14="http://schemas.microsoft.com/office/powerpoint/2010/main" val="1994688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7E3D4-18A9-A08C-6BB5-B0E866EF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95FF-18E8-5DE0-59A1-4601D06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Dendritic Spine 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5E997-D2D8-0C8F-38FA-9DFFDFE5D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Dendritic spines are protrusions along neuronal dendrites.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Support the majority of excitatory synapses.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Thin, mushroom, stubby and filopodia.</a:t>
            </a:r>
          </a:p>
        </p:txBody>
      </p:sp>
    </p:spTree>
    <p:extLst>
      <p:ext uri="{BB962C8B-B14F-4D97-AF65-F5344CB8AC3E}">
        <p14:creationId xmlns:p14="http://schemas.microsoft.com/office/powerpoint/2010/main" val="55588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9CDA0-194D-BAE3-E52A-F2A4956D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5C079E-9813-2764-7851-72D50DEF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11" y="295932"/>
            <a:ext cx="8376262" cy="1304085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79AFE6-D6DF-2E60-16E2-1B78C1D74974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851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21DF9-8386-4D22-A62B-F824DE59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76B9C4-F96D-3A28-DA73-BC1189163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82"/>
          <a:stretch/>
        </p:blipFill>
        <p:spPr>
          <a:xfrm>
            <a:off x="1832111" y="2384815"/>
            <a:ext cx="8261962" cy="21300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C374-92D1-EC1A-7DFD-06104A3EBA4D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074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3FED-72E0-3A3B-5562-CE2B11970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0E47816-6A51-2515-0635-DA483DCE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8" b="-913"/>
          <a:stretch/>
        </p:blipFill>
        <p:spPr>
          <a:xfrm>
            <a:off x="1832111" y="481012"/>
            <a:ext cx="8261962" cy="58959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E08B7-3468-BEAE-A1A7-6AB19D62BF25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686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D9271-B5E1-872D-F1F5-D5EA36CC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B9B1-DF4A-5385-9DDA-9AC6E048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Protein Modules covary with FC (maybe)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DDBD-8048-8E6A-1177-CB1090FB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Protein modules were reasonably predictive of ITG-SFG connectivity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They were not generalizable to connectivity across the brain.</a:t>
            </a:r>
          </a:p>
        </p:txBody>
      </p:sp>
    </p:spTree>
    <p:extLst>
      <p:ext uri="{BB962C8B-B14F-4D97-AF65-F5344CB8AC3E}">
        <p14:creationId xmlns:p14="http://schemas.microsoft.com/office/powerpoint/2010/main" val="282521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6701-188D-8F86-6D81-A17FC000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996FE-FCC5-D2D3-EB96-A785CF14A002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6</a:t>
            </a:r>
            <a:endParaRPr lang="en-US" sz="3600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9E6015-0DA2-E6F6-F8F5-3F094108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5666"/>
            <a:ext cx="10515600" cy="4153363"/>
          </a:xfrm>
        </p:spPr>
      </p:pic>
    </p:spTree>
    <p:extLst>
      <p:ext uri="{BB962C8B-B14F-4D97-AF65-F5344CB8AC3E}">
        <p14:creationId xmlns:p14="http://schemas.microsoft.com/office/powerpoint/2010/main" val="142465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0165-242B-BEB5-CED6-02A977B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F31A-B214-66AF-069C-42E49A9B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How do molecular processes relate to mesoscale brain connectivity?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591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1A382-32A1-ABBB-8E5A-3E1B2BE9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740C-4561-DEE5-4BEB-59CA3FE0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A556-052D-93C9-EEA7-41A5D482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Direct protein-connectivity relationships weren’t statistically significant.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Dendritic spines provided critical context for molecular analyses.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Relationships between molecular abundances and brain connectivity have substantial regional specificity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“Spine Component” analyses identified proteins involved in: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Synaptic function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Energy metabolism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RNA processing</a:t>
            </a:r>
          </a:p>
        </p:txBody>
      </p:sp>
    </p:spTree>
    <p:extLst>
      <p:ext uri="{BB962C8B-B14F-4D97-AF65-F5344CB8AC3E}">
        <p14:creationId xmlns:p14="http://schemas.microsoft.com/office/powerpoint/2010/main" val="417309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0D21-189E-1B5F-082F-C65E564E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FA2F-7173-97B3-DB9B-5EE91200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E5B9-85C4-DAF5-CF87-F6137EC3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Was this cool?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Any utility beyond age-related medicine?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What do we think about generic datasets?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73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0A38-7443-D55B-4889-3F1A2438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43D-5778-BA74-982D-C48D39C9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What Is The BOLD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2F1B-0F9C-AA22-6A7E-9B6530C9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Is it biased toward LFP rather than multi-unit activity?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Is LFP biased toward incoming signals? </a:t>
            </a:r>
          </a:p>
        </p:txBody>
      </p:sp>
    </p:spTree>
    <p:extLst>
      <p:ext uri="{BB962C8B-B14F-4D97-AF65-F5344CB8AC3E}">
        <p14:creationId xmlns:p14="http://schemas.microsoft.com/office/powerpoint/2010/main" val="70472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164B-DAAF-5C41-F808-5EB39F49F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654-FB69-ED45-6331-93DF71B6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Main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583B-C716-045F-9AAD-5C1AF595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Work with data from multiple biological levels.</a:t>
            </a:r>
          </a:p>
        </p:txBody>
      </p:sp>
    </p:spTree>
    <p:extLst>
      <p:ext uri="{BB962C8B-B14F-4D97-AF65-F5344CB8AC3E}">
        <p14:creationId xmlns:p14="http://schemas.microsoft.com/office/powerpoint/2010/main" val="16098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EE97-2F42-6EBA-FD16-5DB58A72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F5AD-2157-F1F3-A417-868CF72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ROSMAP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33FE-5ADA-FBF7-D95F-DA5FD6C3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Religious Orders Study and Rush Memory and Aging Project (ROSMAP)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Participants are ~1,200 older Catholic clergy who have agreed to annual medical and psychological evaluation and brain donation after death.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 primary goal of the study is to study brain aging and cognitive decline.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37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8D26-0A19-E5C7-9C48-FCC8EA8C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1684-213E-F2C2-D542-1644BF9E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Multimodal Brain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99BA-0980-4DF6-4820-95C20FB1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98 ROSMAP participants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age at scan: 88 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age at death: 91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postmortem interval (PMI): 8.5h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77% female</a:t>
            </a:r>
          </a:p>
        </p:txBody>
      </p:sp>
    </p:spTree>
    <p:extLst>
      <p:ext uri="{BB962C8B-B14F-4D97-AF65-F5344CB8AC3E}">
        <p14:creationId xmlns:p14="http://schemas.microsoft.com/office/powerpoint/2010/main" val="287349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EB6B-C4D5-C238-7485-77E05585E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0A5983-6157-CDEC-076F-DCA50324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Multimodal Brain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F3F20F-A309-F3FA-6CCD-87C4616F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Antemortem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Resting-state fMRI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Postmortem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Tandem mass tag mass spectrometry (proteins) 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Widefield microscopy (dendritic morphology)</a:t>
            </a:r>
          </a:p>
        </p:txBody>
      </p:sp>
    </p:spTree>
    <p:extLst>
      <p:ext uri="{BB962C8B-B14F-4D97-AF65-F5344CB8AC3E}">
        <p14:creationId xmlns:p14="http://schemas.microsoft.com/office/powerpoint/2010/main" val="210296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532F1-50A9-CE7E-C1F8-492A6B18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F7DF2-81AF-2BC7-370B-35294C70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708" y="2224210"/>
            <a:ext cx="4325859" cy="30394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A89511-C080-4511-0AED-4D8C0130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Regions of Interest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48212C-F2CB-78A6-5782-1610FAD0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Scan data divided into 100 parcels.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BOLD signal time series within each parcel was averaged.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Pearson’s R was calculated between all parcels, for each participant.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25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73A6-CFE0-128B-3586-1ED61AD9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15B38E-D776-65D2-933B-387FBFEE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Regions of Interest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DC0BA-B7BB-C840-A9B7-774AE464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77864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Superior Frontal Gyrus (</a:t>
            </a:r>
            <a:r>
              <a:rPr lang="en-US" sz="2400" dirty="0">
                <a:solidFill>
                  <a:srgbClr val="4D9F1F"/>
                </a:solidFill>
                <a:latin typeface="Bahnschrift" panose="020B0502040204020203" pitchFamily="34" charset="0"/>
              </a:rPr>
              <a:t>SFG</a:t>
            </a:r>
            <a:r>
              <a:rPr lang="en-US" sz="2400" dirty="0">
                <a:latin typeface="Bahnschrift" panose="020B0502040204020203" pitchFamily="34" charset="0"/>
              </a:rPr>
              <a:t>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Inferior Temporal Gyrus (</a:t>
            </a:r>
            <a:r>
              <a:rPr lang="en-US" sz="2400" dirty="0">
                <a:solidFill>
                  <a:srgbClr val="315BAC"/>
                </a:solidFill>
                <a:latin typeface="Bahnschrift" panose="020B0502040204020203" pitchFamily="34" charset="0"/>
              </a:rPr>
              <a:t>ITG</a:t>
            </a:r>
            <a:r>
              <a:rPr lang="en-US" sz="2400" dirty="0">
                <a:latin typeface="Bahnschrift" panose="020B0502040204020203" pitchFamily="34" charset="0"/>
              </a:rPr>
              <a:t>)</a:t>
            </a:r>
          </a:p>
        </p:txBody>
      </p:sp>
      <p:pic>
        <p:nvPicPr>
          <p:cNvPr id="5" name="Picture 4" descr="A close-up of a brain&#10;&#10;Description automatically generated">
            <a:extLst>
              <a:ext uri="{FF2B5EF4-FFF2-40B4-BE49-F238E27FC236}">
                <a16:creationId xmlns:a16="http://schemas.microsoft.com/office/drawing/2014/main" id="{5D1CF066-6F23-1FEC-314B-8206BEEC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8" y="2224210"/>
            <a:ext cx="4325859" cy="30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F945-5267-45A0-9A4D-4282DFCF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diagram of a cell structure&#10;&#10;Description automatically generated">
            <a:extLst>
              <a:ext uri="{FF2B5EF4-FFF2-40B4-BE49-F238E27FC236}">
                <a16:creationId xmlns:a16="http://schemas.microsoft.com/office/drawing/2014/main" id="{07AEC462-AAB5-3814-F6EF-7567BACB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34" y="163850"/>
            <a:ext cx="9681132" cy="65302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C248A-DA7D-4EFD-A427-9A83552C7AB4}"/>
              </a:ext>
            </a:extLst>
          </p:cNvPr>
          <p:cNvSpPr txBox="1"/>
          <p:nvPr/>
        </p:nvSpPr>
        <p:spPr>
          <a:xfrm>
            <a:off x="246185" y="6047818"/>
            <a:ext cx="1852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0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</TotalTime>
  <Words>1529</Words>
  <Application>Microsoft Office PowerPoint</Application>
  <PresentationFormat>Widescreen</PresentationFormat>
  <Paragraphs>203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Bahnschrift</vt:lpstr>
      <vt:lpstr>HardingText-Bold</vt:lpstr>
      <vt:lpstr>HardingText-Regular</vt:lpstr>
      <vt:lpstr>HardingText-RegularItalic</vt:lpstr>
      <vt:lpstr>Raleway</vt:lpstr>
      <vt:lpstr>Office Theme</vt:lpstr>
      <vt:lpstr>Integration across biophysical scales identifies molecular and cellular  correlates of person-to-person  variability in human brain connectivity</vt:lpstr>
      <vt:lpstr>Research Question</vt:lpstr>
      <vt:lpstr>Main Approach</vt:lpstr>
      <vt:lpstr>ROSMAP DATA</vt:lpstr>
      <vt:lpstr>Multimodal Brain Data</vt:lpstr>
      <vt:lpstr>Multimodal Brain Data</vt:lpstr>
      <vt:lpstr>Regions of Interest</vt:lpstr>
      <vt:lpstr>Regions of Interest</vt:lpstr>
      <vt:lpstr>PowerPoint Presentation</vt:lpstr>
      <vt:lpstr>PowerPoint Presentation</vt:lpstr>
      <vt:lpstr>Molecular Systems Analysis</vt:lpstr>
      <vt:lpstr>PowerPoint Presentation</vt:lpstr>
      <vt:lpstr>FC Prediction Using Synaptic Expression Module</vt:lpstr>
      <vt:lpstr>Dendritic Spine Morphology</vt:lpstr>
      <vt:lpstr>PowerPoint Presentation</vt:lpstr>
      <vt:lpstr>PowerPoint Presentation</vt:lpstr>
      <vt:lpstr>PowerPoint Presentation</vt:lpstr>
      <vt:lpstr>Protein Modules covary with FC (maybe)</vt:lpstr>
      <vt:lpstr>PowerPoint Presentation</vt:lpstr>
      <vt:lpstr>Key Findings</vt:lpstr>
      <vt:lpstr>Questions?</vt:lpstr>
      <vt:lpstr>What Is The BOLD signal?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39</cp:revision>
  <dcterms:created xsi:type="dcterms:W3CDTF">2024-11-18T06:09:28Z</dcterms:created>
  <dcterms:modified xsi:type="dcterms:W3CDTF">2024-11-20T23:16:05Z</dcterms:modified>
</cp:coreProperties>
</file>